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19F23A-242A-4BE2-80A8-7A64F15798FA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F2606B-2853-4E9E-B85E-BF3DED466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305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F2606B-2853-4E9E-B85E-BF3DED4668A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250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مستطيل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مستطيل مستدير الزوايا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8F3B5-78AC-4AB2-B73F-EFA7F7146450}" type="datetimeFigureOut">
              <a:rPr lang="ar-IQ" smtClean="0"/>
              <a:t>05/05/1447</a:t>
            </a:fld>
            <a:endParaRPr lang="ar-IQ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CD9DCD4-9A75-4255-A139-F8C4BDA37A31}" type="slidenum">
              <a:rPr lang="ar-IQ" smtClean="0"/>
              <a:t>‹#›</a:t>
            </a:fld>
            <a:endParaRPr lang="ar-IQ"/>
          </a:p>
        </p:txBody>
      </p:sp>
      <p:sp>
        <p:nvSpPr>
          <p:cNvPr id="7" name="مستطيل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8F3B5-78AC-4AB2-B73F-EFA7F7146450}" type="datetimeFigureOut">
              <a:rPr lang="ar-IQ" smtClean="0"/>
              <a:t>05/05/1447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9DCD4-9A75-4255-A139-F8C4BDA37A3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8F3B5-78AC-4AB2-B73F-EFA7F7146450}" type="datetimeFigureOut">
              <a:rPr lang="ar-IQ" smtClean="0"/>
              <a:t>05/05/1447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9DCD4-9A75-4255-A139-F8C4BDA37A3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8F3B5-78AC-4AB2-B73F-EFA7F7146450}" type="datetimeFigureOut">
              <a:rPr lang="ar-IQ" smtClean="0"/>
              <a:t>05/05/1447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9DCD4-9A75-4255-A139-F8C4BDA37A31}" type="slidenum">
              <a:rPr lang="ar-IQ" smtClean="0"/>
              <a:t>‹#›</a:t>
            </a:fld>
            <a:endParaRPr lang="ar-IQ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ستطيل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مستطيل مستدير الزوايا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8F3B5-78AC-4AB2-B73F-EFA7F7146450}" type="datetimeFigureOut">
              <a:rPr lang="ar-IQ" smtClean="0"/>
              <a:t>05/05/1447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ar-IQ"/>
          </a:p>
        </p:txBody>
      </p:sp>
      <p:sp>
        <p:nvSpPr>
          <p:cNvPr id="7" name="مستطيل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CD9DCD4-9A75-4255-A139-F8C4BDA37A3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8F3B5-78AC-4AB2-B73F-EFA7F7146450}" type="datetimeFigureOut">
              <a:rPr lang="ar-IQ" smtClean="0"/>
              <a:t>05/05/1447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9DCD4-9A75-4255-A139-F8C4BDA37A31}" type="slidenum">
              <a:rPr lang="ar-IQ" smtClean="0"/>
              <a:t>‹#›</a:t>
            </a:fld>
            <a:endParaRPr lang="ar-IQ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8F3B5-78AC-4AB2-B73F-EFA7F7146450}" type="datetimeFigureOut">
              <a:rPr lang="ar-IQ" smtClean="0"/>
              <a:t>05/05/1447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9DCD4-9A75-4255-A139-F8C4BDA37A31}" type="slidenum">
              <a:rPr lang="ar-IQ" smtClean="0"/>
              <a:t>‹#›</a:t>
            </a:fld>
            <a:endParaRPr lang="ar-IQ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8F3B5-78AC-4AB2-B73F-EFA7F7146450}" type="datetimeFigureOut">
              <a:rPr lang="ar-IQ" smtClean="0"/>
              <a:t>05/05/1447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9DCD4-9A75-4255-A139-F8C4BDA37A3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8F3B5-78AC-4AB2-B73F-EFA7F7146450}" type="datetimeFigureOut">
              <a:rPr lang="ar-IQ" smtClean="0"/>
              <a:t>05/05/1447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9DCD4-9A75-4255-A139-F8C4BDA37A3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مستطيل مستدير الزوايا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8F3B5-78AC-4AB2-B73F-EFA7F7146450}" type="datetimeFigureOut">
              <a:rPr lang="ar-IQ" smtClean="0"/>
              <a:t>05/05/1447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9DCD4-9A75-4255-A139-F8C4BDA37A31}" type="slidenum">
              <a:rPr lang="ar-IQ" smtClean="0"/>
              <a:t>‹#›</a:t>
            </a:fld>
            <a:endParaRPr lang="ar-IQ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8F3B5-78AC-4AB2-B73F-EFA7F7146450}" type="datetimeFigureOut">
              <a:rPr lang="ar-IQ" smtClean="0"/>
              <a:t>05/05/1447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CD9DCD4-9A75-4255-A139-F8C4BDA37A31}" type="slidenum">
              <a:rPr lang="ar-IQ" smtClean="0"/>
              <a:t>‹#›</a:t>
            </a:fld>
            <a:endParaRPr lang="ar-IQ"/>
          </a:p>
        </p:txBody>
      </p:sp>
      <p:sp>
        <p:nvSpPr>
          <p:cNvPr id="11" name="مستطيل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مستطيل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/>
              <a:t>انقر فوق الأيقونة لإضافة صورة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مستطيل مستدير الزوايا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  <a:p>
            <a:pPr lvl="1" eaLnBrk="1" latinLnBrk="0" hangingPunct="1"/>
            <a:r>
              <a:rPr kumimoji="0" lang="ar-SA"/>
              <a:t>المستوى الثاني</a:t>
            </a:r>
          </a:p>
          <a:p>
            <a:pPr lvl="2" eaLnBrk="1" latinLnBrk="0" hangingPunct="1"/>
            <a:r>
              <a:rPr kumimoji="0" lang="ar-SA"/>
              <a:t>المستوى الثالث</a:t>
            </a:r>
          </a:p>
          <a:p>
            <a:pPr lvl="3" eaLnBrk="1" latinLnBrk="0" hangingPunct="1"/>
            <a:r>
              <a:rPr kumimoji="0" lang="ar-SA"/>
              <a:t>المستوى الرابع</a:t>
            </a:r>
          </a:p>
          <a:p>
            <a:pPr lvl="4" eaLnBrk="1" latinLnBrk="0" hangingPunct="1"/>
            <a:r>
              <a:rPr kumimoji="0" lang="ar-SA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E68F3B5-78AC-4AB2-B73F-EFA7F7146450}" type="datetimeFigureOut">
              <a:rPr lang="ar-IQ" smtClean="0"/>
              <a:t>05/05/1447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IQ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CD9DCD4-9A75-4255-A139-F8C4BDA37A31}" type="slidenum">
              <a:rPr lang="ar-IQ" smtClean="0"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r" rtl="1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bangaloremirror.indiatimes.com/bangalore/others/wild-animals-frequent-trips-to-city/articleshow/96352444.cms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0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</a:p>
          <a:p>
            <a:pPr rtl="0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Hussein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AlNaji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259632" y="1556792"/>
            <a:ext cx="6334472" cy="1470025"/>
          </a:xfrm>
        </p:spPr>
        <p:txBody>
          <a:bodyPr>
            <a:normAutofit fontScale="90000"/>
          </a:bodyPr>
          <a:lstStyle/>
          <a:p>
            <a:pPr algn="just" rtl="0">
              <a:lnSpc>
                <a:spcPct val="150000"/>
              </a:lnSpc>
              <a:spcAft>
                <a:spcPts val="600"/>
              </a:spcAft>
            </a:pPr>
            <a:r>
              <a:rPr lang="en-US" b="1" dirty="0">
                <a:effectLst/>
                <a:latin typeface="Times New Roman"/>
                <a:ea typeface="Calibri"/>
                <a:cs typeface="Arial"/>
              </a:rPr>
              <a:t>ESOPHAGEAL RUPTURE</a:t>
            </a:r>
            <a:br>
              <a:rPr lang="en-US" sz="3600" dirty="0">
                <a:ea typeface="Calibri"/>
                <a:cs typeface="Arial"/>
              </a:rPr>
            </a:b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880340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52809" y="404664"/>
            <a:ext cx="8784976" cy="6034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150000"/>
              </a:lnSpc>
              <a:spcAft>
                <a:spcPts val="600"/>
              </a:spcAft>
            </a:pPr>
            <a:r>
              <a:rPr lang="en-US" sz="2400" b="1" dirty="0">
                <a:effectLst/>
                <a:latin typeface="Times New Roman"/>
                <a:ea typeface="Calibri"/>
                <a:cs typeface="Arial"/>
              </a:rPr>
              <a:t>ETIOLOGY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localized ischemia and necrosis secondary to foreign bodies.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 External trauma, nasogastric intubation.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Perforation of ulcers in horses and cattle.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Death of </a:t>
            </a:r>
            <a:r>
              <a:rPr lang="en-US" sz="2400" i="1" dirty="0" err="1">
                <a:effectLst/>
                <a:latin typeface="Times New Roman"/>
                <a:ea typeface="Calibri"/>
                <a:cs typeface="Arial"/>
              </a:rPr>
              <a:t>Hypoderma</a:t>
            </a:r>
            <a:r>
              <a:rPr lang="en-US" sz="2400" i="1" dirty="0">
                <a:effectLst/>
                <a:latin typeface="Times New Roman"/>
                <a:ea typeface="Calibri"/>
                <a:cs typeface="Arial"/>
              </a:rPr>
              <a:t> </a:t>
            </a:r>
            <a:r>
              <a:rPr lang="en-US" sz="2400" i="1" dirty="0" err="1">
                <a:effectLst/>
                <a:latin typeface="Times New Roman"/>
                <a:ea typeface="Calibri"/>
                <a:cs typeface="Arial"/>
              </a:rPr>
              <a:t>lineatum</a:t>
            </a:r>
            <a:r>
              <a:rPr lang="en-US" sz="2400" i="1" dirty="0">
                <a:effectLst/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larvae in cattle. 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Spontaneous rupture can occur in horses with idiopathic muscular hypertrophy of the esophagus.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The administration of sustained-release anthelmintic boluses to young calves not large enough for the size of the bolus used can cause esophageal injury and perforation.</a:t>
            </a:r>
            <a:endParaRPr lang="en-US" sz="2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21449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thruBlk="1"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51653" y="188640"/>
            <a:ext cx="2171172" cy="5046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rtl="0">
              <a:lnSpc>
                <a:spcPct val="150000"/>
              </a:lnSpc>
              <a:spcAft>
                <a:spcPts val="600"/>
              </a:spcAft>
            </a:pPr>
            <a:r>
              <a:rPr lang="en-US" sz="2000" b="1" dirty="0">
                <a:effectLst/>
                <a:latin typeface="Times New Roman"/>
                <a:ea typeface="Calibri"/>
                <a:cs typeface="Arial"/>
              </a:rPr>
              <a:t>PATHOGENESIS</a:t>
            </a:r>
            <a:endParaRPr lang="en-US" sz="2000" dirty="0">
              <a:ea typeface="Calibri"/>
              <a:cs typeface="Arial"/>
            </a:endParaRPr>
          </a:p>
        </p:txBody>
      </p:sp>
      <p:sp>
        <p:nvSpPr>
          <p:cNvPr id="3" name="مستطيل مستدير الزوايا 2"/>
          <p:cNvSpPr/>
          <p:nvPr/>
        </p:nvSpPr>
        <p:spPr>
          <a:xfrm>
            <a:off x="174604" y="836712"/>
            <a:ext cx="2309164" cy="864096"/>
          </a:xfrm>
          <a:prstGeom prst="round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/>
                <a:ea typeface="Calibri"/>
                <a:cs typeface="Arial"/>
              </a:rPr>
              <a:t>Traumatic injury to the esophagus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Calibri"/>
              <a:cs typeface="Arial"/>
            </a:endParaRPr>
          </a:p>
        </p:txBody>
      </p:sp>
      <p:sp>
        <p:nvSpPr>
          <p:cNvPr id="4" name="سهم إلى اليمين 3"/>
          <p:cNvSpPr/>
          <p:nvPr/>
        </p:nvSpPr>
        <p:spPr>
          <a:xfrm>
            <a:off x="2483768" y="1037114"/>
            <a:ext cx="504056" cy="463292"/>
          </a:xfrm>
          <a:prstGeom prst="rightArrow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2987824" y="836712"/>
            <a:ext cx="2880320" cy="936104"/>
          </a:xfrm>
          <a:prstGeom prst="round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/>
                <a:ea typeface="Calibri"/>
                <a:cs typeface="Arial"/>
              </a:rPr>
              <a:t>edema, hemorrhage, laceration of the mucosa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Calibri"/>
              <a:cs typeface="Arial"/>
            </a:endParaRPr>
          </a:p>
        </p:txBody>
      </p:sp>
      <p:sp>
        <p:nvSpPr>
          <p:cNvPr id="6" name="سهم إلى اليمين 5"/>
          <p:cNvSpPr/>
          <p:nvPr/>
        </p:nvSpPr>
        <p:spPr>
          <a:xfrm>
            <a:off x="5868144" y="1113880"/>
            <a:ext cx="504056" cy="463292"/>
          </a:xfrm>
          <a:prstGeom prst="rightArrow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6372200" y="836712"/>
            <a:ext cx="2520280" cy="2520280"/>
          </a:xfrm>
          <a:prstGeom prst="round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/>
                <a:ea typeface="Calibri"/>
                <a:cs typeface="Arial"/>
              </a:rPr>
              <a:t>Possible perforation of the esophagus</a:t>
            </a:r>
            <a:r>
              <a:rPr lang="en-US" sz="2000" kern="0" dirty="0">
                <a:solidFill>
                  <a:srgbClr val="0D0D0D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/>
                <a:ea typeface="Calibri"/>
                <a:cs typeface="Arial"/>
              </a:rPr>
              <a:t>resulting in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/>
                <a:ea typeface="Calibri"/>
                <a:cs typeface="Arial"/>
              </a:rPr>
              <a:t>periesophageal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/>
                <a:ea typeface="Calibri"/>
                <a:cs typeface="Arial"/>
              </a:rPr>
              <a:t> cellulitis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Calibri"/>
              <a:cs typeface="Arial"/>
            </a:endParaRPr>
          </a:p>
        </p:txBody>
      </p:sp>
      <p:sp>
        <p:nvSpPr>
          <p:cNvPr id="8" name="سهم إلى اليمين 7"/>
          <p:cNvSpPr/>
          <p:nvPr/>
        </p:nvSpPr>
        <p:spPr>
          <a:xfrm rot="10800000">
            <a:off x="5868144" y="2480026"/>
            <a:ext cx="489542" cy="504056"/>
          </a:xfrm>
          <a:prstGeom prst="rightArrow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3059832" y="2315907"/>
            <a:ext cx="2808312" cy="1041085"/>
          </a:xfrm>
          <a:prstGeom prst="round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/>
                <a:ea typeface="Calibri"/>
                <a:cs typeface="Arial"/>
              </a:rPr>
              <a:t>spreads proximally and distally along the esophagus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Calibri"/>
              <a:cs typeface="Arial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0409" y="2571276"/>
            <a:ext cx="5175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مستطيل مستدير الزوايا 11"/>
          <p:cNvSpPr/>
          <p:nvPr/>
        </p:nvSpPr>
        <p:spPr>
          <a:xfrm>
            <a:off x="323528" y="2073593"/>
            <a:ext cx="2226881" cy="1787455"/>
          </a:xfrm>
          <a:prstGeom prst="round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solidFill>
                  <a:srgbClr val="0D0D0D"/>
                </a:solidFill>
                <a:effectLst/>
                <a:latin typeface="Times New Roman"/>
                <a:ea typeface="Calibri"/>
                <a:cs typeface="Arial"/>
              </a:rPr>
              <a:t>Perforation of the thoracic esophagus caused </a:t>
            </a:r>
            <a:r>
              <a:rPr lang="en-US" sz="2000" dirty="0">
                <a:effectLst/>
                <a:latin typeface="Times New Roman"/>
                <a:ea typeface="Calibri"/>
                <a:cs typeface="Arial"/>
              </a:rPr>
              <a:t>fatal </a:t>
            </a:r>
            <a:r>
              <a:rPr lang="en-US" sz="2000" dirty="0" err="1">
                <a:effectLst/>
                <a:latin typeface="Times New Roman"/>
                <a:ea typeface="Calibri"/>
                <a:cs typeface="Arial"/>
              </a:rPr>
              <a:t>pleuritis</a:t>
            </a:r>
            <a:endParaRPr lang="en-US" sz="16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13" name="سهم إلى اليمين 12"/>
          <p:cNvSpPr/>
          <p:nvPr/>
        </p:nvSpPr>
        <p:spPr>
          <a:xfrm rot="5400000">
            <a:off x="1074472" y="3849852"/>
            <a:ext cx="576065" cy="598457"/>
          </a:xfrm>
          <a:prstGeom prst="rightArrow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323528" y="4437113"/>
            <a:ext cx="3600400" cy="1584176"/>
          </a:xfrm>
          <a:prstGeom prst="round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/>
                <a:ea typeface="Calibri"/>
                <a:cs typeface="Arial"/>
              </a:rPr>
              <a:t>extensive edema and accumulation of swallowed or regurgitated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/>
                <a:ea typeface="Calibri"/>
                <a:cs typeface="Arial"/>
              </a:rPr>
              <a:t>ingesta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/>
                <a:ea typeface="Calibri"/>
                <a:cs typeface="Arial"/>
              </a:rPr>
              <a:t> along with gas.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Calibri"/>
              <a:cs typeface="Arial"/>
            </a:endParaRPr>
          </a:p>
        </p:txBody>
      </p:sp>
      <p:sp>
        <p:nvSpPr>
          <p:cNvPr id="15" name="سهم إلى اليمين 14"/>
          <p:cNvSpPr/>
          <p:nvPr/>
        </p:nvSpPr>
        <p:spPr>
          <a:xfrm>
            <a:off x="3923928" y="4925547"/>
            <a:ext cx="684396" cy="607308"/>
          </a:xfrm>
          <a:prstGeom prst="rightArrow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4648193" y="4293096"/>
            <a:ext cx="2516095" cy="1728193"/>
          </a:xfrm>
          <a:prstGeom prst="round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lnSpc>
                <a:spcPct val="115000"/>
              </a:lnSpc>
              <a:spcAft>
                <a:spcPts val="1000"/>
              </a:spcAft>
            </a:pPr>
            <a:endParaRPr lang="en-US" sz="2000" dirty="0">
              <a:solidFill>
                <a:srgbClr val="0D0D0D"/>
              </a:solidFill>
              <a:effectLst/>
              <a:latin typeface="Times New Roman"/>
              <a:ea typeface="Calibri"/>
              <a:cs typeface="Arial"/>
            </a:endParaRPr>
          </a:p>
          <a:p>
            <a:pPr algn="ctr" rtl="0"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solidFill>
                  <a:srgbClr val="0D0D0D"/>
                </a:solidFill>
                <a:effectLst/>
                <a:latin typeface="Times New Roman"/>
                <a:ea typeface="Calibri"/>
                <a:cs typeface="Arial"/>
              </a:rPr>
              <a:t>severe toxemia, and dysphagia can cause aspiration pneumonia.</a:t>
            </a:r>
            <a:endParaRPr lang="en-US" sz="2000" dirty="0">
              <a:effectLst/>
              <a:latin typeface="Calibri"/>
              <a:ea typeface="Calibri"/>
              <a:cs typeface="Arial"/>
            </a:endParaRPr>
          </a:p>
          <a:p>
            <a:pPr algn="ctr" rtl="0"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solidFill>
                  <a:srgbClr val="0D0D0D"/>
                </a:solidFill>
                <a:effectLst/>
                <a:latin typeface="Times New Roman"/>
                <a:ea typeface="Calibri"/>
                <a:cs typeface="Arial"/>
              </a:rPr>
              <a:t> </a:t>
            </a:r>
            <a:endParaRPr lang="en-US" sz="2000" dirty="0"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09119714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51520" y="358929"/>
            <a:ext cx="8568952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150000"/>
              </a:lnSpc>
              <a:spcAft>
                <a:spcPts val="600"/>
              </a:spcAft>
            </a:pPr>
            <a:r>
              <a:rPr lang="en-US" sz="2400" b="1" dirty="0">
                <a:effectLst/>
                <a:latin typeface="Times New Roman"/>
                <a:ea typeface="Calibri"/>
                <a:cs typeface="Arial"/>
              </a:rPr>
              <a:t>CLINICAL FINDINGS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In the acute injury of the esophagus, there is salivation and attempts to swallow, which cause severe pain, particularly in horses. 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In some cases, attempts at swallowing are followed by regurgitation and coughing, pain, retching activities, and vigorous contractions of the cervical and abdominal muscles.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Marked drooling of saliva, grinding of the teeth, coughing, and profuse nasal discharge are common in the horse with esophageal trauma with complications following nasogastric intubation.</a:t>
            </a:r>
            <a:endParaRPr lang="en-US" sz="2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99990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thruBlk="1"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23528" y="548680"/>
            <a:ext cx="8424936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>
              <a:lnSpc>
                <a:spcPct val="150000"/>
              </a:lnSpc>
              <a:spcAft>
                <a:spcPts val="600"/>
              </a:spcAft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4- Regurgitation can occur and the </a:t>
            </a:r>
            <a:r>
              <a:rPr lang="en-US" sz="2400" dirty="0" err="1">
                <a:effectLst/>
                <a:latin typeface="Times New Roman"/>
                <a:ea typeface="Calibri"/>
                <a:cs typeface="Arial"/>
              </a:rPr>
              <a:t>regurgitus</a:t>
            </a: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 contains mucus and some fresh blood.</a:t>
            </a:r>
            <a:endParaRPr lang="en-US" sz="2400" dirty="0">
              <a:ea typeface="Calibri"/>
              <a:cs typeface="Arial"/>
            </a:endParaRPr>
          </a:p>
          <a:p>
            <a:pPr lvl="0" algn="just" rtl="0">
              <a:lnSpc>
                <a:spcPct val="150000"/>
              </a:lnSpc>
              <a:spcAft>
                <a:spcPts val="600"/>
              </a:spcAft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5- If the esophageal rupture is in the cervical region, palpation in the jugular furrow causes pain and edematous tissues around the esophagus can be palpable. </a:t>
            </a:r>
            <a:endParaRPr lang="en-US" sz="2400" dirty="0">
              <a:ea typeface="Calibri"/>
              <a:cs typeface="Arial"/>
            </a:endParaRPr>
          </a:p>
          <a:p>
            <a:pPr marL="228600" algn="just" rtl="0">
              <a:lnSpc>
                <a:spcPct val="150000"/>
              </a:lnSpc>
              <a:spcAft>
                <a:spcPts val="600"/>
              </a:spcAft>
            </a:pPr>
            <a:r>
              <a:rPr lang="en-US" sz="2400" b="1" dirty="0">
                <a:effectLst/>
                <a:latin typeface="Times New Roman"/>
                <a:ea typeface="Calibri"/>
                <a:cs typeface="Arial"/>
              </a:rPr>
              <a:t>CLINICAL PATHOLOGY</a:t>
            </a:r>
            <a:endParaRPr lang="en-US" sz="2400" dirty="0">
              <a:ea typeface="Calibri"/>
              <a:cs typeface="Arial"/>
            </a:endParaRPr>
          </a:p>
          <a:p>
            <a:pPr marL="228600" algn="just" rtl="0">
              <a:lnSpc>
                <a:spcPct val="150000"/>
              </a:lnSpc>
              <a:spcAft>
                <a:spcPts val="600"/>
              </a:spcAft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There is often hematological evidence of inflammation, dehydration, metabolic alkalosis, and toxemia.</a:t>
            </a:r>
            <a:endParaRPr lang="en-US" sz="2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78895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23528" y="548680"/>
            <a:ext cx="8568952" cy="4909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 rtl="0">
              <a:lnSpc>
                <a:spcPct val="150000"/>
              </a:lnSpc>
              <a:spcAft>
                <a:spcPts val="600"/>
              </a:spcAft>
            </a:pPr>
            <a:r>
              <a:rPr lang="en-US" sz="2400" b="1" dirty="0">
                <a:effectLst/>
                <a:latin typeface="Times New Roman"/>
                <a:ea typeface="Calibri"/>
                <a:cs typeface="Arial"/>
              </a:rPr>
              <a:t>DIFFERENTIAL DIAGNOSIS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Tracheal laceration and subcutaneous emphysema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Skin wounds over the axilla with subsequent subcutaneous emphysema.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Severe guttural pouch empyema.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 err="1">
                <a:effectLst/>
                <a:latin typeface="Times New Roman"/>
                <a:ea typeface="Calibri"/>
                <a:cs typeface="Arial"/>
              </a:rPr>
              <a:t>Clostridial</a:t>
            </a: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 myositis secondary to puncture wounds of the neck or cervical intramuscular injections.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 Pharyngeal </a:t>
            </a:r>
            <a:r>
              <a:rPr lang="en-US" sz="2400" dirty="0" err="1">
                <a:effectLst/>
                <a:latin typeface="Times New Roman"/>
                <a:ea typeface="Calibri"/>
                <a:cs typeface="Arial"/>
              </a:rPr>
              <a:t>phlegmon</a:t>
            </a: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 in cattle</a:t>
            </a:r>
            <a:endParaRPr lang="en-US" sz="2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00281235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7231" y="0"/>
            <a:ext cx="8856984" cy="7065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 rtl="0">
              <a:lnSpc>
                <a:spcPct val="150000"/>
              </a:lnSpc>
              <a:spcAft>
                <a:spcPts val="600"/>
              </a:spcAft>
            </a:pPr>
            <a:r>
              <a:rPr lang="en-US" sz="2400" b="1" dirty="0">
                <a:effectLst/>
                <a:latin typeface="Times New Roman"/>
                <a:ea typeface="Calibri"/>
                <a:cs typeface="Arial"/>
              </a:rPr>
              <a:t>TREATMENT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Treatment involves effective drainage of the site over the esophageal perforation.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 prevention of further contamination, control of infection and inflammation, and provision of water and food.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Surgical treatment involves fasciotomy to provide drainage and access to the perforated esophagus. 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A stomach tube, of similar size as that used to perform nasogastric intubation on the animal (14–20 mm).  </a:t>
            </a:r>
            <a:endParaRPr lang="en-US" sz="2400" dirty="0"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Broad-spectrum antimicrobials and tetanus prophylaxis should be administered. Pain and swelling can be controlled by administration of NSAIDs.</a:t>
            </a:r>
            <a:endParaRPr lang="en-US" sz="2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9606904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F459BB9-1238-D24D-5832-6EAD5BA45F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-25287"/>
            <a:ext cx="8244408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A3C8FA9-2E60-16F3-F75E-A7D5C15408DF}"/>
              </a:ext>
            </a:extLst>
          </p:cNvPr>
          <p:cNvSpPr txBox="1"/>
          <p:nvPr/>
        </p:nvSpPr>
        <p:spPr>
          <a:xfrm flipH="1">
            <a:off x="8244408" y="117693"/>
            <a:ext cx="792088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8934845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وازنة">
  <a:themeElements>
    <a:clrScheme name="موازنة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موازنة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موازنة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41</TotalTime>
  <Words>420</Words>
  <Application>Microsoft Office PowerPoint</Application>
  <PresentationFormat>On-screen Show (4:3)</PresentationFormat>
  <Paragraphs>42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Calibri</vt:lpstr>
      <vt:lpstr>Franklin Gothic Book</vt:lpstr>
      <vt:lpstr>Perpetua</vt:lpstr>
      <vt:lpstr>Times New Roman</vt:lpstr>
      <vt:lpstr>Wingdings 2</vt:lpstr>
      <vt:lpstr>موازنة</vt:lpstr>
      <vt:lpstr>ESOPHAGEAL RUPTURE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Enjoy My Fine Releases.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ESOPHAGEAL RUPTURE</dc:title>
  <dc:creator>ALI SAHIUNY</dc:creator>
  <cp:lastModifiedBy>MA19557</cp:lastModifiedBy>
  <cp:revision>6</cp:revision>
  <dcterms:created xsi:type="dcterms:W3CDTF">2018-12-17T19:00:32Z</dcterms:created>
  <dcterms:modified xsi:type="dcterms:W3CDTF">2025-10-26T20:20:49Z</dcterms:modified>
</cp:coreProperties>
</file>